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19"/>
  </p:notesMasterIdLst>
  <p:sldIdLst>
    <p:sldId id="274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5" r:id="rId15"/>
    <p:sldId id="272" r:id="rId16"/>
    <p:sldId id="273" r:id="rId17"/>
    <p:sldId id="276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27" autoAdjust="0"/>
    <p:restoredTop sz="94600"/>
  </p:normalViewPr>
  <p:slideViewPr>
    <p:cSldViewPr>
      <p:cViewPr varScale="1">
        <p:scale>
          <a:sx n="110" d="100"/>
          <a:sy n="110" d="100"/>
        </p:scale>
        <p:origin x="-174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482A571-A30C-4AFC-9A72-B8AF7C28E4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91466-E0FE-4A13-AF24-AC5692F110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8000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ED225-7A95-4CBD-A5F9-687493D6E5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8000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23303-61AF-4A62-86B0-77A167BA8E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8000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4F748-2246-43A2-BD9C-D8158151D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8000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E748F-7F73-4693-9333-A043828DA3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8000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A18AF-053C-4128-B20D-85152C850B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8000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9C7AC-77A5-4B28-A87B-E362AEB5B0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8000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04225-2942-4562-8A8F-CCB22BE346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8000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6C399-E282-48C8-9ACB-94F4F75622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8000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FD7F0-0A3B-44C6-982B-8D8E6FBCB1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8000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93C36-6C00-47DC-9ADA-416F038C95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800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53210-4888-4088-9402-EE0A2ACC3B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8000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06DC5-E8BC-4AF4-8DE4-49F3D06FE4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8000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0F2CD-0A8E-4AE4-867A-B08E4DD392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8000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9CD2B-63DB-4E29-B9A2-F1A8D97246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8000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87DEB-7548-43D9-83E0-8BDF06D26F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8000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F686F-1083-4FFA-99CE-7398E86252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800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F13D6-D9E9-403A-B249-F7A70D483E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8000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B582C-3F90-4C0F-8B91-C583428DC0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8000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0A531-DDE0-4611-AD7F-E1A5DA8735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8000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0563E-EE42-4119-AE18-CCC7623624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8000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8197A-F2B7-47F5-B45B-5922FDDA31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800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3E6DD66-1CA8-4F84-9E04-F5BF9A8653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ransition advClick="0" advTm="8000"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0BA1935-16C0-450E-B35B-AE92FA94BC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transition advClick="0" advTm="8000"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\\SRIO5\RIO_share\&#1073;&#1080;&#1073;&#1083;&#1080;&#1086;&#1090;&#1077;&#1082;&#1072;&#1088;&#1080;%20&#1074;%20&#1075;&#1086;&#1076;&#1099;%20&#1074;&#1086;&#1081;&#1085;&#1099;%20&#1092;%2035\okudzhava-Vinogradnaya-kostochkaminus(muzofon.com).mp3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package" Target="../embeddings/_________Microsoft_Office_Word4.docx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480425" cy="1368152"/>
          </a:xfrm>
        </p:spPr>
        <p:txBody>
          <a:bodyPr/>
          <a:lstStyle/>
          <a:p>
            <a:pPr algn="ctr"/>
            <a:r>
              <a:rPr lang="ru-RU" sz="1800" dirty="0" smtClean="0">
                <a:latin typeface="+mn-lt"/>
                <a:ea typeface="Tahoma" panose="020B0604030504040204" pitchFamily="34" charset="0"/>
                <a:cs typeface="Times New Roman" pitchFamily="18" charset="0"/>
              </a:rPr>
              <a:t>Муниципальное учреждение культуры</a:t>
            </a:r>
            <a:br>
              <a:rPr lang="ru-RU" sz="1800" dirty="0" smtClean="0">
                <a:latin typeface="+mn-lt"/>
                <a:ea typeface="Tahoma" panose="020B0604030504040204" pitchFamily="34" charset="0"/>
                <a:cs typeface="Times New Roman" pitchFamily="18" charset="0"/>
              </a:rPr>
            </a:br>
            <a:r>
              <a:rPr lang="ru-RU" sz="1800" dirty="0" smtClean="0">
                <a:latin typeface="+mn-lt"/>
                <a:ea typeface="Tahoma" panose="020B0604030504040204" pitchFamily="34" charset="0"/>
                <a:cs typeface="Times New Roman" pitchFamily="18" charset="0"/>
              </a:rPr>
              <a:t>муниципального образования город Краснодар</a:t>
            </a:r>
            <a:br>
              <a:rPr lang="ru-RU" sz="1800" dirty="0" smtClean="0">
                <a:latin typeface="+mn-lt"/>
                <a:ea typeface="Tahoma" panose="020B0604030504040204" pitchFamily="34" charset="0"/>
                <a:cs typeface="Times New Roman" pitchFamily="18" charset="0"/>
              </a:rPr>
            </a:br>
            <a:r>
              <a:rPr lang="ru-RU" sz="1800" dirty="0" smtClean="0">
                <a:latin typeface="+mn-lt"/>
                <a:ea typeface="Tahoma" panose="020B0604030504040204" pitchFamily="34" charset="0"/>
                <a:cs typeface="Times New Roman" pitchFamily="18" charset="0"/>
              </a:rPr>
              <a:t>«Централизованная библиотечная система города Краснодара»</a:t>
            </a:r>
            <a:br>
              <a:rPr lang="ru-RU" sz="1800" dirty="0" smtClean="0">
                <a:latin typeface="+mn-lt"/>
                <a:ea typeface="Tahoma" panose="020B0604030504040204" pitchFamily="34" charset="0"/>
                <a:cs typeface="Times New Roman" pitchFamily="18" charset="0"/>
              </a:rPr>
            </a:br>
            <a:r>
              <a:rPr lang="ru-RU" altLang="ru-RU" sz="1800" b="1" dirty="0" smtClean="0">
                <a:solidFill>
                  <a:srgbClr val="7030A0"/>
                </a:solidFill>
                <a:latin typeface="+mn-lt"/>
                <a:cs typeface="Times New Roman" pitchFamily="18" charset="0"/>
              </a:rPr>
              <a:t>Библиотека № 35 (филиал № 35)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755576" y="1772816"/>
            <a:ext cx="7632700" cy="4425355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ru-RU" altLang="ru-RU" i="1" dirty="0" smtClean="0">
              <a:solidFill>
                <a:schemeClr val="accent1"/>
              </a:solidFill>
            </a:endParaRPr>
          </a:p>
          <a:p>
            <a:pPr algn="ctr" eaLnBrk="1" hangingPunct="1">
              <a:buFontTx/>
              <a:buNone/>
            </a:pPr>
            <a:r>
              <a:rPr lang="ru-RU" altLang="ru-RU" sz="2800" i="1" dirty="0" smtClean="0">
                <a:solidFill>
                  <a:schemeClr val="accent1"/>
                </a:solidFill>
              </a:rPr>
              <a:t>    </a:t>
            </a:r>
            <a:r>
              <a:rPr lang="ru-RU" altLang="ru-RU" sz="2800" i="1" dirty="0" err="1" smtClean="0">
                <a:solidFill>
                  <a:schemeClr val="accent1"/>
                </a:solidFill>
              </a:rPr>
              <a:t>Ретропрезентация</a:t>
            </a:r>
            <a:r>
              <a:rPr lang="ru-RU" altLang="ru-RU" sz="2800" i="1" dirty="0" smtClean="0">
                <a:solidFill>
                  <a:schemeClr val="accent1"/>
                </a:solidFill>
              </a:rPr>
              <a:t> </a:t>
            </a:r>
            <a:br>
              <a:rPr lang="ru-RU" altLang="ru-RU" sz="2800" i="1" dirty="0" smtClean="0">
                <a:solidFill>
                  <a:schemeClr val="accent1"/>
                </a:solidFill>
              </a:rPr>
            </a:br>
            <a:r>
              <a:rPr lang="ru-RU" altLang="ru-RU" sz="2800" i="1" dirty="0" smtClean="0">
                <a:solidFill>
                  <a:schemeClr val="accent1"/>
                </a:solidFill>
              </a:rPr>
              <a:t>книги </a:t>
            </a:r>
          </a:p>
          <a:p>
            <a:pPr algn="ctr" eaLnBrk="1" hangingPunct="1">
              <a:buFontTx/>
              <a:buNone/>
            </a:pPr>
            <a:r>
              <a:rPr lang="ru-RU" altLang="ru-RU" sz="4800" i="1" dirty="0" smtClean="0">
                <a:solidFill>
                  <a:schemeClr val="accent1"/>
                </a:solidFill>
              </a:rPr>
              <a:t>  «Война в судьбе</a:t>
            </a:r>
          </a:p>
          <a:p>
            <a:pPr algn="ctr" eaLnBrk="1" hangingPunct="1">
              <a:buFontTx/>
              <a:buNone/>
            </a:pPr>
            <a:r>
              <a:rPr lang="ru-RU" altLang="ru-RU" sz="4800" i="1" dirty="0" smtClean="0">
                <a:solidFill>
                  <a:schemeClr val="accent1"/>
                </a:solidFill>
              </a:rPr>
              <a:t>  библиотекаря»</a:t>
            </a:r>
            <a:endParaRPr lang="ru-RU" altLang="ru-RU" sz="4800" dirty="0" smtClean="0"/>
          </a:p>
        </p:txBody>
      </p:sp>
      <p:pic>
        <p:nvPicPr>
          <p:cNvPr id="4" name="okudzhava-Vinogradnaya-kostochkaminus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6237312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okudzhava-Vinogradnaya-kostochkaminus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0392" y="6093296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Z:\Логотип года литературы\Логотип года культуры - с белым-белым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04664"/>
            <a:ext cx="714118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599167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Краснодар</a:t>
            </a:r>
          </a:p>
          <a:p>
            <a:pPr algn="ctr"/>
            <a:r>
              <a:rPr lang="ru-RU" sz="1200" dirty="0" smtClean="0"/>
              <a:t>2015</a:t>
            </a:r>
            <a:endParaRPr lang="ru-RU" sz="1200" dirty="0"/>
          </a:p>
        </p:txBody>
      </p:sp>
      <p:pic>
        <p:nvPicPr>
          <p:cNvPr id="22530" name="Picture 2" descr="70 лет Победы! . - 20 Февраля 2015 - МБОУ СОШ 4 г.Тихорецка"/>
          <p:cNvPicPr>
            <a:picLocks noChangeAspect="1" noChangeArrowheads="1"/>
          </p:cNvPicPr>
          <p:nvPr/>
        </p:nvPicPr>
        <p:blipFill>
          <a:blip r:embed="rId6" cstate="print"/>
          <a:srcRect l="11215" t="18408" r="10283" b="17872"/>
          <a:stretch>
            <a:fillRect/>
          </a:stretch>
        </p:blipFill>
        <p:spPr bwMode="auto">
          <a:xfrm>
            <a:off x="6372200" y="1700808"/>
            <a:ext cx="1299344" cy="57606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37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1013990" y="548680"/>
          <a:ext cx="6510338" cy="5413375"/>
        </p:xfrm>
        <a:graphic>
          <a:graphicData uri="http://schemas.openxmlformats.org/presentationml/2006/ole">
            <p:oleObj spid="_x0000_s13315" name="Документ" r:id="rId3" imgW="6708853" imgH="5563453" progId="Word.Document.12">
              <p:embed/>
            </p:oleObj>
          </a:graphicData>
        </a:graphic>
      </p:graphicFrame>
    </p:spTree>
  </p:cSld>
  <p:clrMapOvr>
    <a:masterClrMapping/>
  </p:clrMapOvr>
  <p:transition advClick="0" advTm="8000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1258888" y="700088"/>
          <a:ext cx="6032500" cy="4762500"/>
        </p:xfrm>
        <a:graphic>
          <a:graphicData uri="http://schemas.openxmlformats.org/presentationml/2006/ole">
            <p:oleObj spid="_x0000_s14339" name="Документ" r:id="rId3" imgW="6226428" imgH="4906177" progId="Word.Document.12">
              <p:embed/>
            </p:oleObj>
          </a:graphicData>
        </a:graphic>
      </p:graphicFrame>
    </p:spTree>
  </p:cSld>
  <p:clrMapOvr>
    <a:masterClrMapping/>
  </p:clrMapOvr>
  <p:transition advClick="0" advTm="8000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1236116" y="548680"/>
          <a:ext cx="6072188" cy="4889500"/>
        </p:xfrm>
        <a:graphic>
          <a:graphicData uri="http://schemas.openxmlformats.org/presentationml/2006/ole">
            <p:oleObj spid="_x0000_s15363" name="Документ" r:id="rId3" imgW="6107948" imgH="4904808" progId="Word.Document.12">
              <p:embed/>
            </p:oleObj>
          </a:graphicData>
        </a:graphic>
      </p:graphicFrame>
    </p:spTree>
  </p:cSld>
  <p:clrMapOvr>
    <a:masterClrMapping/>
  </p:clrMapOvr>
  <p:transition advClick="0" advTm="8000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755651" y="621878"/>
            <a:ext cx="7416749" cy="1150938"/>
          </a:xfrm>
        </p:spPr>
        <p:txBody>
          <a:bodyPr/>
          <a:lstStyle/>
          <a:p>
            <a:pPr algn="ctr" eaLnBrk="1" hangingPunct="1"/>
            <a:r>
              <a:rPr lang="ru-RU" altLang="ru-RU" sz="2000" dirty="0" smtClean="0">
                <a:solidFill>
                  <a:srgbClr val="7030A0"/>
                </a:solidFill>
              </a:rPr>
              <a:t>Военные дороги тех, кто внес свой вклад </a:t>
            </a:r>
            <a:br>
              <a:rPr lang="ru-RU" altLang="ru-RU" sz="2000" dirty="0" smtClean="0">
                <a:solidFill>
                  <a:srgbClr val="7030A0"/>
                </a:solidFill>
              </a:rPr>
            </a:br>
            <a:r>
              <a:rPr lang="ru-RU" altLang="ru-RU" sz="2000" dirty="0" smtClean="0">
                <a:solidFill>
                  <a:srgbClr val="7030A0"/>
                </a:solidFill>
              </a:rPr>
              <a:t>в развитие культуры нашего края, были разными. </a:t>
            </a:r>
            <a:br>
              <a:rPr lang="ru-RU" altLang="ru-RU" sz="2000" dirty="0" smtClean="0">
                <a:solidFill>
                  <a:srgbClr val="7030A0"/>
                </a:solidFill>
              </a:rPr>
            </a:br>
            <a:r>
              <a:rPr lang="ru-RU" altLang="ru-RU" sz="2000" dirty="0" smtClean="0">
                <a:solidFill>
                  <a:srgbClr val="7030A0"/>
                </a:solidFill>
              </a:rPr>
              <a:t>Во время Великой Отечественной библиотеки </a:t>
            </a:r>
            <a:br>
              <a:rPr lang="ru-RU" altLang="ru-RU" sz="2000" dirty="0" smtClean="0">
                <a:solidFill>
                  <a:srgbClr val="7030A0"/>
                </a:solidFill>
              </a:rPr>
            </a:br>
            <a:r>
              <a:rPr lang="ru-RU" altLang="ru-RU" sz="2000" dirty="0" smtClean="0">
                <a:solidFill>
                  <a:srgbClr val="7030A0"/>
                </a:solidFill>
              </a:rPr>
              <a:t>являлись подлинными центрами культуры.</a:t>
            </a:r>
          </a:p>
        </p:txBody>
      </p:sp>
      <p:pic>
        <p:nvPicPr>
          <p:cNvPr id="1638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75656" y="1844675"/>
            <a:ext cx="6018212" cy="4137025"/>
          </a:xfrm>
          <a:noFill/>
          <a:ln>
            <a:solidFill>
              <a:srgbClr val="0070C0"/>
            </a:solidFill>
          </a:ln>
        </p:spPr>
      </p:pic>
    </p:spTree>
  </p:cSld>
  <p:clrMapOvr>
    <a:masterClrMapping/>
  </p:clrMapOvr>
  <p:transition advClick="0" advTm="8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1116013" y="274638"/>
            <a:ext cx="7904162" cy="1143000"/>
          </a:xfrm>
        </p:spPr>
        <p:txBody>
          <a:bodyPr/>
          <a:lstStyle/>
          <a:p>
            <a:pPr eaLnBrk="1" hangingPunct="1"/>
            <a:r>
              <a:rPr lang="ru-RU" altLang="ru-RU" smtClean="0"/>
              <a:t>  </a:t>
            </a:r>
          </a:p>
        </p:txBody>
      </p:sp>
      <p:pic>
        <p:nvPicPr>
          <p:cNvPr id="17411" name="Содержимое 3" descr="&amp;Dcy;&amp;mcy;&amp;icy;&amp;tcy;&amp;rcy;&amp;icy;&amp;jcy; &amp;Scy;&amp;iecy;&amp;rcy;&amp;gcy;&amp;iecy;&amp;iecy;&amp;vcy;&amp;icy;&amp;chcy; &amp;Lcy;&amp;icy;&amp;khcy;&amp;acy;&amp;chcy;&amp;iecy;&amp;vcy;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7544" y="1052736"/>
            <a:ext cx="1905000" cy="2667000"/>
          </a:xfrm>
          <a:ln w="12700">
            <a:solidFill>
              <a:srgbClr val="0070C0"/>
            </a:solidFill>
          </a:ln>
        </p:spPr>
      </p:pic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2670175" y="865188"/>
          <a:ext cx="5022850" cy="4803775"/>
        </p:xfrm>
        <a:graphic>
          <a:graphicData uri="http://schemas.openxmlformats.org/presentationml/2006/ole">
            <p:oleObj spid="_x0000_s17413" name="Документ" r:id="rId4" imgW="5054169" imgH="4729559" progId="Word.Document.12">
              <p:embed/>
            </p:oleObj>
          </a:graphicData>
        </a:graphic>
      </p:graphicFrame>
    </p:spTree>
  </p:cSld>
  <p:clrMapOvr>
    <a:masterClrMapping/>
  </p:clrMapOvr>
  <p:transition advClick="0" advTm="8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67544" y="1268611"/>
            <a:ext cx="8120062" cy="1584325"/>
          </a:xfrm>
        </p:spPr>
        <p:txBody>
          <a:bodyPr/>
          <a:lstStyle/>
          <a:p>
            <a:pPr algn="ctr" eaLnBrk="1" hangingPunct="1"/>
            <a:r>
              <a:rPr lang="ru-RU" altLang="ru-RU" sz="2800" dirty="0" smtClean="0">
                <a:solidFill>
                  <a:schemeClr val="accent1"/>
                </a:solidFill>
              </a:rPr>
              <a:t/>
            </a:r>
            <a:br>
              <a:rPr lang="ru-RU" altLang="ru-RU" sz="2800" dirty="0" smtClean="0">
                <a:solidFill>
                  <a:schemeClr val="accent1"/>
                </a:solidFill>
              </a:rPr>
            </a:br>
            <a:r>
              <a:rPr lang="ru-RU" altLang="ru-RU" sz="2800" dirty="0" smtClean="0">
                <a:solidFill>
                  <a:schemeClr val="accent1"/>
                </a:solidFill>
              </a:rPr>
              <a:t/>
            </a:r>
            <a:br>
              <a:rPr lang="ru-RU" altLang="ru-RU" sz="2800" dirty="0" smtClean="0">
                <a:solidFill>
                  <a:schemeClr val="accent1"/>
                </a:solidFill>
              </a:rPr>
            </a:br>
            <a:r>
              <a:rPr lang="ru-RU" altLang="ru-RU" sz="2800" dirty="0" smtClean="0">
                <a:solidFill>
                  <a:schemeClr val="accent1"/>
                </a:solidFill>
              </a:rPr>
              <a:t>Наша страна должна вернуть себе </a:t>
            </a:r>
            <a:br>
              <a:rPr lang="ru-RU" altLang="ru-RU" sz="2800" dirty="0" smtClean="0">
                <a:solidFill>
                  <a:schemeClr val="accent1"/>
                </a:solidFill>
              </a:rPr>
            </a:br>
            <a:r>
              <a:rPr lang="ru-RU" altLang="ru-RU" sz="2800" dirty="0" smtClean="0">
                <a:solidFill>
                  <a:schemeClr val="accent1"/>
                </a:solidFill>
              </a:rPr>
              <a:t>звание самой читающей в мире. </a:t>
            </a:r>
            <a:br>
              <a:rPr lang="ru-RU" altLang="ru-RU" sz="2800" dirty="0" smtClean="0">
                <a:solidFill>
                  <a:schemeClr val="accent1"/>
                </a:solidFill>
              </a:rPr>
            </a:br>
            <a:r>
              <a:rPr lang="ru-RU" altLang="ru-RU" sz="2800" smtClean="0">
                <a:solidFill>
                  <a:schemeClr val="accent1"/>
                </a:solidFill>
              </a:rPr>
              <a:t>И кто, </a:t>
            </a:r>
            <a:r>
              <a:rPr lang="ru-RU" altLang="ru-RU" sz="2800" dirty="0" smtClean="0">
                <a:solidFill>
                  <a:schemeClr val="accent1"/>
                </a:solidFill>
              </a:rPr>
              <a:t>как </a:t>
            </a:r>
            <a:r>
              <a:rPr lang="ru-RU" altLang="ru-RU" sz="2800" smtClean="0">
                <a:solidFill>
                  <a:schemeClr val="accent1"/>
                </a:solidFill>
              </a:rPr>
              <a:t>не библиотекари, </a:t>
            </a:r>
            <a:r>
              <a:rPr lang="ru-RU" altLang="ru-RU" sz="2800" dirty="0" smtClean="0">
                <a:solidFill>
                  <a:schemeClr val="accent1"/>
                </a:solidFill>
              </a:rPr>
              <a:t/>
            </a:r>
            <a:br>
              <a:rPr lang="ru-RU" altLang="ru-RU" sz="2800" dirty="0" smtClean="0">
                <a:solidFill>
                  <a:schemeClr val="accent1"/>
                </a:solidFill>
              </a:rPr>
            </a:br>
            <a:r>
              <a:rPr lang="ru-RU" altLang="ru-RU" sz="2800" dirty="0" smtClean="0">
                <a:solidFill>
                  <a:schemeClr val="accent1"/>
                </a:solidFill>
              </a:rPr>
              <a:t>смогут ей в этом помочь!</a:t>
            </a:r>
            <a:br>
              <a:rPr lang="ru-RU" altLang="ru-RU" sz="2800" dirty="0" smtClean="0">
                <a:solidFill>
                  <a:schemeClr val="accent1"/>
                </a:solidFill>
              </a:rPr>
            </a:br>
            <a:endParaRPr lang="ru-RU" altLang="ru-RU" dirty="0" smtClean="0">
              <a:solidFill>
                <a:schemeClr val="accent1"/>
              </a:solidFill>
            </a:endParaRPr>
          </a:p>
        </p:txBody>
      </p:sp>
      <p:pic>
        <p:nvPicPr>
          <p:cNvPr id="184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2420938"/>
            <a:ext cx="3455987" cy="2592387"/>
          </a:xfrm>
          <a:noFill/>
          <a:ln w="19050">
            <a:solidFill>
              <a:srgbClr val="0070C0"/>
            </a:solidFill>
          </a:ln>
        </p:spPr>
      </p:pic>
      <p:pic>
        <p:nvPicPr>
          <p:cNvPr id="18436" name="Рисунок 5" descr="C:\Documents and Settings\Пользователь\Local Settings\Temporary Internet Files\Content.Word\SAM_01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2420938"/>
            <a:ext cx="4211638" cy="2592387"/>
          </a:xfrm>
          <a:prstGeom prst="rect">
            <a:avLst/>
          </a:prstGeom>
          <a:noFill/>
          <a:ln w="12700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 advTm="8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3"/>
          <p:cNvSpPr txBox="1">
            <a:spLocks noChangeArrowheads="1"/>
          </p:cNvSpPr>
          <p:nvPr/>
        </p:nvSpPr>
        <p:spPr bwMode="auto">
          <a:xfrm>
            <a:off x="-107504" y="548680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Электронный продукт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123728" y="3988919"/>
            <a:ext cx="4926178" cy="88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1600" i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Главный редактор </a:t>
            </a:r>
            <a:r>
              <a:rPr lang="ru-RU" altLang="ru-RU" sz="16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О</a:t>
            </a:r>
            <a:r>
              <a:rPr lang="ru-RU" altLang="ru-RU" sz="16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. В. Кирьянова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altLang="ru-RU" sz="1600" i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Редакторы: </a:t>
            </a:r>
            <a:r>
              <a:rPr lang="ru-RU" altLang="ru-RU" sz="16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А</a:t>
            </a:r>
            <a:r>
              <a:rPr lang="ru-RU" altLang="ru-RU" sz="16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. Н. Гостева, И. В. </a:t>
            </a:r>
            <a:r>
              <a:rPr lang="ru-RU" altLang="ru-RU" sz="16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Крутолапова, 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altLang="ru-RU" sz="16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lang="ru-RU" altLang="ru-RU" sz="16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. В. Московая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altLang="ru-RU" sz="1600" i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Отв. за </a:t>
            </a:r>
            <a:r>
              <a:rPr lang="ru-RU" altLang="ru-RU" sz="1600" i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выпуск </a:t>
            </a:r>
            <a:r>
              <a:rPr lang="ru-RU" altLang="ru-RU" sz="16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Е</a:t>
            </a:r>
            <a:r>
              <a:rPr lang="ru-RU" altLang="ru-RU" sz="16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. А. Мирошниченко</a:t>
            </a:r>
            <a:endParaRPr lang="ru-RU" altLang="ru-RU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3648" y="1484784"/>
            <a:ext cx="626469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Ретропрезентация</a:t>
            </a:r>
            <a:r>
              <a:rPr lang="ru-RU" dirty="0" smtClean="0"/>
              <a:t> книги </a:t>
            </a:r>
          </a:p>
          <a:p>
            <a:pPr algn="ctr"/>
            <a:r>
              <a:rPr lang="ru-RU" sz="2800" dirty="0" smtClean="0"/>
              <a:t> «Война в судьбе библиотекаря» 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691680" y="836712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12+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123728" y="2708920"/>
            <a:ext cx="4824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Составители</a:t>
            </a:r>
          </a:p>
          <a:p>
            <a:pPr algn="ctr"/>
            <a:r>
              <a:rPr lang="ru-RU" i="1" dirty="0" err="1" smtClean="0"/>
              <a:t>Игнатикова</a:t>
            </a:r>
            <a:r>
              <a:rPr lang="ru-RU" dirty="0" smtClean="0"/>
              <a:t> Марина Викторовна,</a:t>
            </a:r>
          </a:p>
          <a:p>
            <a:pPr algn="ctr"/>
            <a:r>
              <a:rPr lang="ru-RU" i="1" dirty="0" smtClean="0"/>
              <a:t>Ермолина</a:t>
            </a:r>
            <a:r>
              <a:rPr lang="ru-RU" dirty="0" smtClean="0"/>
              <a:t> Наталья Сергеевна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advClick="0" advTm="8000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0" y="642938"/>
            <a:ext cx="9144000" cy="985837"/>
          </a:xfrm>
        </p:spPr>
        <p:txBody>
          <a:bodyPr/>
          <a:lstStyle/>
          <a:p>
            <a:pPr algn="ctr" eaLnBrk="1" hangingPunct="1"/>
            <a:r>
              <a:rPr lang="ru-RU" altLang="ru-RU" sz="2800" dirty="0" smtClean="0">
                <a:solidFill>
                  <a:schemeClr val="accent1"/>
                </a:solidFill>
              </a:rPr>
              <a:t>Библиотеки и библиотекари </a:t>
            </a:r>
            <a:br>
              <a:rPr lang="ru-RU" altLang="ru-RU" sz="2800" dirty="0" smtClean="0">
                <a:solidFill>
                  <a:schemeClr val="accent1"/>
                </a:solidFill>
              </a:rPr>
            </a:br>
            <a:r>
              <a:rPr lang="ru-RU" altLang="ru-RU" sz="2800" dirty="0" smtClean="0">
                <a:solidFill>
                  <a:schemeClr val="accent1"/>
                </a:solidFill>
              </a:rPr>
              <a:t>в годы Великой Отечественной</a:t>
            </a: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744041" y="2132857"/>
            <a:ext cx="7572375" cy="2592287"/>
          </a:xfrm>
        </p:spPr>
        <p:txBody>
          <a:bodyPr/>
          <a:lstStyle/>
          <a:p>
            <a:pPr marL="360000" indent="-360000" algn="ctr" eaLnBrk="1" hangingPunct="1">
              <a:spcBef>
                <a:spcPts val="0"/>
              </a:spcBef>
              <a:buFontTx/>
              <a:buNone/>
            </a:pPr>
            <a:r>
              <a:rPr lang="ru-RU" altLang="ru-RU" sz="2800" dirty="0" smtClean="0">
                <a:solidFill>
                  <a:srgbClr val="7030A0"/>
                </a:solidFill>
              </a:rPr>
              <a:t>Рассказ о неизвестных страницах войны, </a:t>
            </a:r>
          </a:p>
          <a:p>
            <a:pPr marL="360000" indent="-360000" algn="ctr" eaLnBrk="1" hangingPunct="1">
              <a:spcBef>
                <a:spcPts val="0"/>
              </a:spcBef>
              <a:buFontTx/>
              <a:buNone/>
            </a:pPr>
            <a:r>
              <a:rPr lang="ru-RU" altLang="ru-RU" sz="2800" dirty="0" smtClean="0">
                <a:solidFill>
                  <a:srgbClr val="7030A0"/>
                </a:solidFill>
              </a:rPr>
              <a:t>о людях, которые наравне со всеми вынесли тяготы того времени, </a:t>
            </a:r>
          </a:p>
          <a:p>
            <a:pPr marL="360000" indent="-360000" algn="ctr" eaLnBrk="1" hangingPunct="1">
              <a:spcBef>
                <a:spcPts val="0"/>
              </a:spcBef>
              <a:buFontTx/>
              <a:buNone/>
            </a:pPr>
            <a:r>
              <a:rPr lang="ru-RU" altLang="ru-RU" sz="2800" dirty="0" smtClean="0">
                <a:solidFill>
                  <a:srgbClr val="7030A0"/>
                </a:solidFill>
              </a:rPr>
              <a:t>но об их подвиге практически ничего </a:t>
            </a:r>
          </a:p>
          <a:p>
            <a:pPr marL="360000" indent="-360000" algn="ctr" eaLnBrk="1" hangingPunct="1">
              <a:spcBef>
                <a:spcPts val="0"/>
              </a:spcBef>
              <a:buFontTx/>
              <a:buNone/>
            </a:pPr>
            <a:r>
              <a:rPr lang="ru-RU" altLang="ru-RU" sz="2800" dirty="0" smtClean="0">
                <a:solidFill>
                  <a:srgbClr val="7030A0"/>
                </a:solidFill>
              </a:rPr>
              <a:t>не сказано и не написано</a:t>
            </a:r>
            <a:r>
              <a:rPr lang="ru-RU" altLang="ru-RU" sz="3200" dirty="0" smtClean="0">
                <a:solidFill>
                  <a:srgbClr val="7030A0"/>
                </a:solidFill>
              </a:rPr>
              <a:t>.</a:t>
            </a:r>
          </a:p>
        </p:txBody>
      </p:sp>
    </p:spTree>
  </p:cSld>
  <p:clrMapOvr>
    <a:masterClrMapping/>
  </p:clrMapOvr>
  <p:transition advClick="0" advTm="8000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900113" y="476250"/>
            <a:ext cx="7559675" cy="1143000"/>
          </a:xfrm>
        </p:spPr>
        <p:txBody>
          <a:bodyPr/>
          <a:lstStyle/>
          <a:p>
            <a:pPr algn="ctr" eaLnBrk="1" hangingPunct="1"/>
            <a:r>
              <a:rPr lang="ru-RU" altLang="ru-RU" sz="2400" dirty="0" smtClean="0">
                <a:solidFill>
                  <a:schemeClr val="accent1"/>
                </a:solidFill>
              </a:rPr>
              <a:t>В годы Великой Отечественной </a:t>
            </a:r>
            <a:br>
              <a:rPr lang="ru-RU" altLang="ru-RU" sz="2400" dirty="0" smtClean="0">
                <a:solidFill>
                  <a:schemeClr val="accent1"/>
                </a:solidFill>
              </a:rPr>
            </a:br>
            <a:r>
              <a:rPr lang="ru-RU" altLang="ru-RU" sz="2400" dirty="0" smtClean="0">
                <a:solidFill>
                  <a:schemeClr val="accent1"/>
                </a:solidFill>
              </a:rPr>
              <a:t>главной задачей библиотек стала</a:t>
            </a:r>
            <a:br>
              <a:rPr lang="ru-RU" altLang="ru-RU" sz="2400" dirty="0" smtClean="0">
                <a:solidFill>
                  <a:schemeClr val="accent1"/>
                </a:solidFill>
              </a:rPr>
            </a:br>
            <a:r>
              <a:rPr lang="ru-RU" altLang="ru-RU" sz="2400" dirty="0" smtClean="0">
                <a:solidFill>
                  <a:schemeClr val="accent1"/>
                </a:solidFill>
              </a:rPr>
              <a:t> пропаганда военно-боевых знаний.</a:t>
            </a:r>
          </a:p>
        </p:txBody>
      </p:sp>
      <p:pic>
        <p:nvPicPr>
          <p:cNvPr id="614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6013" y="1700213"/>
            <a:ext cx="6788150" cy="4525962"/>
          </a:xfrm>
          <a:noFill/>
          <a:ln w="19050">
            <a:solidFill>
              <a:srgbClr val="0070C0"/>
            </a:solidFill>
          </a:ln>
        </p:spPr>
      </p:pic>
    </p:spTree>
  </p:cSld>
  <p:clrMapOvr>
    <a:masterClrMapping/>
  </p:clrMapOvr>
  <p:transition advClick="0" advTm="8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555823" y="629816"/>
            <a:ext cx="8048625" cy="1143000"/>
          </a:xfrm>
        </p:spPr>
        <p:txBody>
          <a:bodyPr/>
          <a:lstStyle/>
          <a:p>
            <a:pPr algn="ctr" eaLnBrk="1" hangingPunct="1"/>
            <a:r>
              <a:rPr lang="ru-RU" altLang="ru-RU" sz="2800" dirty="0" smtClean="0"/>
              <a:t> </a:t>
            </a:r>
            <a:r>
              <a:rPr lang="ru-RU" altLang="ru-RU" sz="2800" dirty="0" smtClean="0">
                <a:solidFill>
                  <a:schemeClr val="accent1"/>
                </a:solidFill>
              </a:rPr>
              <a:t>Особое внимание уделялось </a:t>
            </a:r>
            <a:br>
              <a:rPr lang="ru-RU" altLang="ru-RU" sz="2800" dirty="0" smtClean="0">
                <a:solidFill>
                  <a:schemeClr val="accent1"/>
                </a:solidFill>
              </a:rPr>
            </a:br>
            <a:r>
              <a:rPr lang="ru-RU" altLang="ru-RU" sz="2800" dirty="0" smtClean="0">
                <a:solidFill>
                  <a:schemeClr val="accent1"/>
                </a:solidFill>
              </a:rPr>
              <a:t>обслуживанию мобилизованных пунктов, воинских частей.</a:t>
            </a:r>
          </a:p>
        </p:txBody>
      </p:sp>
      <p:pic>
        <p:nvPicPr>
          <p:cNvPr id="71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7664" y="1845468"/>
            <a:ext cx="6021388" cy="3887788"/>
          </a:xfrm>
          <a:noFill/>
          <a:ln w="12700">
            <a:solidFill>
              <a:srgbClr val="0070C0"/>
            </a:solidFill>
          </a:ln>
        </p:spPr>
      </p:pic>
    </p:spTree>
  </p:cSld>
  <p:clrMapOvr>
    <a:masterClrMapping/>
  </p:clrMapOvr>
  <p:transition advClick="0" advTm="8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67544" y="765001"/>
            <a:ext cx="8264525" cy="1439863"/>
          </a:xfrm>
        </p:spPr>
        <p:txBody>
          <a:bodyPr/>
          <a:lstStyle/>
          <a:p>
            <a:pPr algn="ctr" eaLnBrk="1" hangingPunct="1"/>
            <a:r>
              <a:rPr lang="ru-RU" altLang="ru-RU" sz="1800" dirty="0" smtClean="0"/>
              <a:t/>
            </a:r>
            <a:br>
              <a:rPr lang="ru-RU" altLang="ru-RU" sz="1800" dirty="0" smtClean="0"/>
            </a:br>
            <a:r>
              <a:rPr lang="ru-RU" altLang="ru-RU" sz="1800" dirty="0" smtClean="0"/>
              <a:t/>
            </a:r>
            <a:br>
              <a:rPr lang="ru-RU" altLang="ru-RU" sz="1800" dirty="0" smtClean="0"/>
            </a:br>
            <a:r>
              <a:rPr lang="ru-RU" altLang="ru-RU" sz="1800" dirty="0" smtClean="0"/>
              <a:t/>
            </a:r>
            <a:br>
              <a:rPr lang="ru-RU" altLang="ru-RU" sz="1800" dirty="0" smtClean="0"/>
            </a:br>
            <a:r>
              <a:rPr lang="ru-RU" altLang="ru-RU" sz="1800" dirty="0" smtClean="0"/>
              <a:t/>
            </a:r>
            <a:br>
              <a:rPr lang="ru-RU" altLang="ru-RU" sz="1800" dirty="0" smtClean="0"/>
            </a:br>
            <a:r>
              <a:rPr lang="ru-RU" altLang="ru-RU" sz="1800" dirty="0" smtClean="0"/>
              <a:t/>
            </a:r>
            <a:br>
              <a:rPr lang="ru-RU" altLang="ru-RU" sz="1800" dirty="0" smtClean="0"/>
            </a:br>
            <a:r>
              <a:rPr lang="ru-RU" altLang="ru-RU" sz="1800" dirty="0" smtClean="0"/>
              <a:t/>
            </a:r>
            <a:br>
              <a:rPr lang="ru-RU" altLang="ru-RU" sz="1800" dirty="0" smtClean="0"/>
            </a:br>
            <a:r>
              <a:rPr lang="ru-RU" altLang="ru-RU" sz="1800" dirty="0" smtClean="0"/>
              <a:t/>
            </a:r>
            <a:br>
              <a:rPr lang="ru-RU" altLang="ru-RU" sz="1800" dirty="0" smtClean="0"/>
            </a:br>
            <a:r>
              <a:rPr lang="ru-RU" altLang="ru-RU" sz="2000" dirty="0" smtClean="0">
                <a:solidFill>
                  <a:schemeClr val="accent1"/>
                </a:solidFill>
              </a:rPr>
              <a:t>Массовые, технические  и научные библиотеки</a:t>
            </a:r>
            <a:br>
              <a:rPr lang="ru-RU" altLang="ru-RU" sz="2000" dirty="0" smtClean="0">
                <a:solidFill>
                  <a:schemeClr val="accent1"/>
                </a:solidFill>
              </a:rPr>
            </a:br>
            <a:r>
              <a:rPr lang="ru-RU" altLang="ru-RU" sz="2000" dirty="0" smtClean="0">
                <a:solidFill>
                  <a:schemeClr val="accent1"/>
                </a:solidFill>
              </a:rPr>
              <a:t> перестраивали свою работу с тем, чтобы обслуживать  работников, занятых на военно-оборонных предприятиях.</a:t>
            </a:r>
            <a:r>
              <a:rPr lang="ru-RU" altLang="ru-RU" dirty="0" smtClean="0">
                <a:solidFill>
                  <a:schemeClr val="accent1"/>
                </a:solidFill>
              </a:rPr>
              <a:t/>
            </a:r>
            <a:br>
              <a:rPr lang="ru-RU" altLang="ru-RU" dirty="0" smtClean="0">
                <a:solidFill>
                  <a:schemeClr val="accent1"/>
                </a:solidFill>
              </a:rPr>
            </a:br>
            <a:endParaRPr lang="ru-RU" altLang="ru-RU" dirty="0" smtClean="0">
              <a:solidFill>
                <a:schemeClr val="accent1"/>
              </a:solidFill>
            </a:endParaRPr>
          </a:p>
        </p:txBody>
      </p:sp>
      <p:pic>
        <p:nvPicPr>
          <p:cNvPr id="81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2641" b="9627"/>
          <a:stretch>
            <a:fillRect/>
          </a:stretch>
        </p:blipFill>
        <p:spPr>
          <a:xfrm>
            <a:off x="1115616" y="1772816"/>
            <a:ext cx="6624339" cy="3384401"/>
          </a:xfrm>
          <a:noFill/>
          <a:ln w="12700">
            <a:solidFill>
              <a:srgbClr val="0070C0"/>
            </a:solidFill>
          </a:ln>
        </p:spPr>
      </p:pic>
    </p:spTree>
  </p:cSld>
  <p:clrMapOvr>
    <a:masterClrMapping/>
  </p:clrMapOvr>
  <p:transition advClick="0" advTm="8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395536" y="490364"/>
            <a:ext cx="8264525" cy="1714500"/>
          </a:xfrm>
        </p:spPr>
        <p:txBody>
          <a:bodyPr/>
          <a:lstStyle/>
          <a:p>
            <a:pPr algn="ctr" eaLnBrk="1" hangingPunct="1"/>
            <a:r>
              <a:rPr lang="ru-RU" altLang="ru-RU" sz="2000" dirty="0" smtClean="0"/>
              <a:t> </a:t>
            </a:r>
            <a:r>
              <a:rPr lang="ru-RU" altLang="ru-RU" sz="2400" dirty="0" smtClean="0">
                <a:solidFill>
                  <a:schemeClr val="accent1"/>
                </a:solidFill>
              </a:rPr>
              <a:t>В госпиталях проводились громкие чтения, литературные вечера, </a:t>
            </a:r>
            <a:br>
              <a:rPr lang="ru-RU" altLang="ru-RU" sz="2400" dirty="0" smtClean="0">
                <a:solidFill>
                  <a:schemeClr val="accent1"/>
                </a:solidFill>
              </a:rPr>
            </a:br>
            <a:r>
              <a:rPr lang="ru-RU" altLang="ru-RU" sz="2400" dirty="0" smtClean="0">
                <a:solidFill>
                  <a:schemeClr val="accent1"/>
                </a:solidFill>
              </a:rPr>
              <a:t>беседы о прочитанных книгах.</a:t>
            </a:r>
            <a:r>
              <a:rPr lang="ru-RU" altLang="ru-RU" sz="3600" dirty="0" smtClean="0"/>
              <a:t/>
            </a:r>
            <a:br>
              <a:rPr lang="ru-RU" altLang="ru-RU" sz="3600" dirty="0" smtClean="0"/>
            </a:br>
            <a:endParaRPr lang="ru-RU" altLang="ru-RU" dirty="0" smtClean="0"/>
          </a:p>
        </p:txBody>
      </p:sp>
      <p:pic>
        <p:nvPicPr>
          <p:cNvPr id="92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19250" y="1810792"/>
            <a:ext cx="5761038" cy="4354512"/>
          </a:xfrm>
          <a:noFill/>
          <a:ln w="12700">
            <a:solidFill>
              <a:srgbClr val="0070C0"/>
            </a:solidFill>
          </a:ln>
        </p:spPr>
      </p:pic>
    </p:spTree>
  </p:cSld>
  <p:clrMapOvr>
    <a:masterClrMapping/>
  </p:clrMapOvr>
  <p:transition advClick="0" advTm="8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11361" y="1052314"/>
            <a:ext cx="8193087" cy="1584598"/>
          </a:xfrm>
        </p:spPr>
        <p:txBody>
          <a:bodyPr/>
          <a:lstStyle/>
          <a:p>
            <a:pPr algn="ctr" eaLnBrk="1" hangingPunct="1"/>
            <a:r>
              <a:rPr lang="ru-RU" altLang="ru-RU" sz="2000" dirty="0" smtClean="0"/>
              <a:t> </a:t>
            </a:r>
            <a:r>
              <a:rPr lang="ru-RU" altLang="ru-RU" sz="2400" dirty="0" smtClean="0">
                <a:solidFill>
                  <a:schemeClr val="accent1"/>
                </a:solidFill>
              </a:rPr>
              <a:t>Библиотекари  добровольно вступали в ряды народного ополчения, уходили в госпитали,  </a:t>
            </a:r>
            <a:br>
              <a:rPr lang="ru-RU" altLang="ru-RU" sz="2400" dirty="0" smtClean="0">
                <a:solidFill>
                  <a:schemeClr val="accent1"/>
                </a:solidFill>
              </a:rPr>
            </a:br>
            <a:r>
              <a:rPr lang="ru-RU" altLang="ru-RU" sz="2400" dirty="0" smtClean="0">
                <a:solidFill>
                  <a:schemeClr val="accent1"/>
                </a:solidFill>
              </a:rPr>
              <a:t>работали на заводах, участвовали </a:t>
            </a:r>
            <a:br>
              <a:rPr lang="ru-RU" altLang="ru-RU" sz="2400" dirty="0" smtClean="0">
                <a:solidFill>
                  <a:schemeClr val="accent1"/>
                </a:solidFill>
              </a:rPr>
            </a:br>
            <a:r>
              <a:rPr lang="ru-RU" altLang="ru-RU" sz="2400" dirty="0" smtClean="0">
                <a:solidFill>
                  <a:schemeClr val="accent1"/>
                </a:solidFill>
              </a:rPr>
              <a:t>в военно-оборонных мероприятиях. </a:t>
            </a:r>
            <a:r>
              <a:rPr lang="ru-RU" altLang="ru-RU" sz="3600" dirty="0" smtClean="0">
                <a:solidFill>
                  <a:schemeClr val="accent1"/>
                </a:solidFill>
              </a:rPr>
              <a:t/>
            </a:r>
            <a:br>
              <a:rPr lang="ru-RU" altLang="ru-RU" sz="3600" dirty="0" smtClean="0">
                <a:solidFill>
                  <a:schemeClr val="accent1"/>
                </a:solidFill>
              </a:rPr>
            </a:br>
            <a:endParaRPr lang="ru-RU" altLang="ru-RU" dirty="0" smtClean="0">
              <a:solidFill>
                <a:schemeClr val="accent1"/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348880"/>
            <a:ext cx="3024336" cy="3044498"/>
          </a:xfrm>
          <a:prstGeom prst="rect">
            <a:avLst/>
          </a:prstGeom>
          <a:noFill/>
          <a:ln w="1270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204864"/>
            <a:ext cx="4087635" cy="3298466"/>
          </a:xfrm>
          <a:prstGeom prst="rect">
            <a:avLst/>
          </a:prstGeom>
          <a:noFill/>
          <a:ln w="12700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 advTm="8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267469" y="766018"/>
            <a:ext cx="8408987" cy="1366838"/>
          </a:xfrm>
        </p:spPr>
        <p:txBody>
          <a:bodyPr/>
          <a:lstStyle/>
          <a:p>
            <a:pPr algn="ctr" eaLnBrk="1" hangingPunct="1"/>
            <a:r>
              <a:rPr lang="ru-RU" altLang="ru-RU" dirty="0" smtClean="0"/>
              <a:t> </a:t>
            </a:r>
            <a:r>
              <a:rPr lang="ru-RU" altLang="ru-RU" sz="2800" dirty="0" smtClean="0">
                <a:solidFill>
                  <a:schemeClr val="accent1"/>
                </a:solidFill>
              </a:rPr>
              <a:t>Много библиотек было уничтожено </a:t>
            </a:r>
            <a:br>
              <a:rPr lang="ru-RU" altLang="ru-RU" sz="2800" dirty="0" smtClean="0">
                <a:solidFill>
                  <a:schemeClr val="accent1"/>
                </a:solidFill>
              </a:rPr>
            </a:br>
            <a:r>
              <a:rPr lang="ru-RU" altLang="ru-RU" sz="2800" dirty="0" smtClean="0">
                <a:solidFill>
                  <a:schemeClr val="accent1"/>
                </a:solidFill>
              </a:rPr>
              <a:t>и разграблено фашистами.</a:t>
            </a:r>
            <a:br>
              <a:rPr lang="ru-RU" altLang="ru-RU" sz="2800" dirty="0" smtClean="0">
                <a:solidFill>
                  <a:schemeClr val="accent1"/>
                </a:solidFill>
              </a:rPr>
            </a:br>
            <a:endParaRPr lang="ru-RU" altLang="ru-RU" dirty="0" smtClean="0">
              <a:solidFill>
                <a:schemeClr val="accent1"/>
              </a:solidFill>
            </a:endParaRPr>
          </a:p>
        </p:txBody>
      </p:sp>
      <p:pic>
        <p:nvPicPr>
          <p:cNvPr id="112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552" y="1700213"/>
            <a:ext cx="2916237" cy="4022725"/>
          </a:xfrm>
          <a:noFill/>
          <a:ln w="12700">
            <a:solidFill>
              <a:srgbClr val="0070C0"/>
            </a:solidFill>
          </a:ln>
        </p:spPr>
      </p:pic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6644" y="1773238"/>
            <a:ext cx="4903788" cy="3678237"/>
          </a:xfrm>
          <a:prstGeom prst="rect">
            <a:avLst/>
          </a:prstGeom>
          <a:noFill/>
          <a:ln w="12700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 advTm="8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539552" y="922883"/>
            <a:ext cx="8048625" cy="4378325"/>
          </a:xfrm>
        </p:spPr>
        <p:txBody>
          <a:bodyPr/>
          <a:lstStyle/>
          <a:p>
            <a:pPr algn="ctr" eaLnBrk="1" hangingPunct="1"/>
            <a:r>
              <a:rPr lang="ru-RU" altLang="ru-RU" sz="4000" b="1" dirty="0" smtClean="0">
                <a:solidFill>
                  <a:schemeClr val="accent1"/>
                </a:solidFill>
              </a:rPr>
              <a:t>Ратные и трудовые подвиги  работников культуры Кубани </a:t>
            </a:r>
            <a:br>
              <a:rPr lang="ru-RU" altLang="ru-RU" sz="4000" b="1" dirty="0" smtClean="0">
                <a:solidFill>
                  <a:schemeClr val="accent1"/>
                </a:solidFill>
              </a:rPr>
            </a:br>
            <a:r>
              <a:rPr lang="ru-RU" altLang="ru-RU" sz="4000" b="1" dirty="0" smtClean="0">
                <a:solidFill>
                  <a:schemeClr val="accent1"/>
                </a:solidFill>
              </a:rPr>
              <a:t>в период Великой Отечественной войны </a:t>
            </a:r>
            <a:br>
              <a:rPr lang="ru-RU" altLang="ru-RU" sz="4000" b="1" dirty="0" smtClean="0">
                <a:solidFill>
                  <a:schemeClr val="accent1"/>
                </a:solidFill>
              </a:rPr>
            </a:br>
            <a:r>
              <a:rPr lang="ru-RU" altLang="ru-RU" sz="4000" b="1" dirty="0" smtClean="0">
                <a:solidFill>
                  <a:schemeClr val="accent1"/>
                </a:solidFill>
              </a:rPr>
              <a:t>1941</a:t>
            </a:r>
            <a:r>
              <a:rPr lang="ru-RU" sz="40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–</a:t>
            </a:r>
            <a:r>
              <a:rPr lang="ru-RU" altLang="ru-RU" sz="4000" b="1" dirty="0" smtClean="0">
                <a:solidFill>
                  <a:schemeClr val="accent1"/>
                </a:solidFill>
              </a:rPr>
              <a:t>1945 гг.</a:t>
            </a:r>
            <a:r>
              <a:rPr lang="ru-RU" altLang="ru-RU" sz="5400" b="1" dirty="0" smtClean="0"/>
              <a:t/>
            </a:r>
            <a:br>
              <a:rPr lang="ru-RU" altLang="ru-RU" sz="5400" b="1" dirty="0" smtClean="0"/>
            </a:br>
            <a:endParaRPr lang="ru-RU" altLang="ru-RU" dirty="0" smtClean="0"/>
          </a:p>
        </p:txBody>
      </p:sp>
    </p:spTree>
  </p:cSld>
  <p:clrMapOvr>
    <a:masterClrMapping/>
  </p:clrMapOvr>
  <p:transition advClick="0" advTm="8000"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heme/theme1.xml><?xml version="1.0" encoding="utf-8"?>
<a:theme xmlns:a="http://schemas.openxmlformats.org/drawingml/2006/main" name="38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E2AA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E2AA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FE2AA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E2AA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FFFF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FFFF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8F8F8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BFBFB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FFFF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CC00"/>
      </a:lt1>
      <a:dk2>
        <a:srgbClr val="000000"/>
      </a:dk2>
      <a:lt2>
        <a:srgbClr val="CCCCCC"/>
      </a:lt2>
      <a:accent1>
        <a:srgbClr val="A66708"/>
      </a:accent1>
      <a:accent2>
        <a:srgbClr val="6E6E00"/>
      </a:accent2>
      <a:accent3>
        <a:srgbClr val="FFE2AA"/>
      </a:accent3>
      <a:accent4>
        <a:srgbClr val="000000"/>
      </a:accent4>
      <a:accent5>
        <a:srgbClr val="D0B8AA"/>
      </a:accent5>
      <a:accent6>
        <a:srgbClr val="636300"/>
      </a:accent6>
      <a:hlink>
        <a:srgbClr val="6E5800"/>
      </a:hlink>
      <a:folHlink>
        <a:srgbClr val="2B591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E2AA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E2AA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FE2AA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E2AA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FFFF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FFFF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8F8F8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BFBFB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FFFF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38</Template>
  <TotalTime>230</TotalTime>
  <Words>145</Words>
  <Application>Microsoft Office PowerPoint</Application>
  <PresentationFormat>Экран (4:3)</PresentationFormat>
  <Paragraphs>33</Paragraphs>
  <Slides>16</Slides>
  <Notes>0</Notes>
  <HiddenSlides>0</HiddenSlides>
  <MMClips>2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38</vt:lpstr>
      <vt:lpstr>1_Default Design</vt:lpstr>
      <vt:lpstr>Документ</vt:lpstr>
      <vt:lpstr>Муниципальное учреждение культуры муниципального образования город Краснодар «Централизованная библиотечная система города Краснодара» Библиотека № 35 (филиал № 35)</vt:lpstr>
      <vt:lpstr>Библиотеки и библиотекари  в годы Великой Отечественной</vt:lpstr>
      <vt:lpstr>В годы Великой Отечественной  главной задачей библиотек стала  пропаганда военно-боевых знаний.</vt:lpstr>
      <vt:lpstr> Особое внимание уделялось  обслуживанию мобилизованных пунктов, воинских частей.</vt:lpstr>
      <vt:lpstr>       Массовые, технические  и научные библиотеки  перестраивали свою работу с тем, чтобы обслуживать  работников, занятых на военно-оборонных предприятиях. </vt:lpstr>
      <vt:lpstr> В госпиталях проводились громкие чтения, литературные вечера,  беседы о прочитанных книгах. </vt:lpstr>
      <vt:lpstr> Библиотекари  добровольно вступали в ряды народного ополчения, уходили в госпитали,   работали на заводах, участвовали  в военно-оборонных мероприятиях.  </vt:lpstr>
      <vt:lpstr> Много библиотек было уничтожено  и разграблено фашистами. </vt:lpstr>
      <vt:lpstr>Ратные и трудовые подвиги  работников культуры Кубани  в период Великой Отечественной войны  1941–1945 гг. </vt:lpstr>
      <vt:lpstr>Слайд 10</vt:lpstr>
      <vt:lpstr>Слайд 11</vt:lpstr>
      <vt:lpstr>Слайд 12</vt:lpstr>
      <vt:lpstr>Военные дороги тех, кто внес свой вклад  в развитие культуры нашего края, были разными.  Во время Великой Отечественной библиотеки  являлись подлинными центрами культуры.</vt:lpstr>
      <vt:lpstr>  </vt:lpstr>
      <vt:lpstr>  Наша страна должна вернуть себе  звание самой читающей в мире.  И кто, как не библиотекари,  смогут ей в этом помочь! 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keywords>шаблон для презентации</cp:keywords>
  <cp:lastModifiedBy>пк</cp:lastModifiedBy>
  <cp:revision>36</cp:revision>
  <dcterms:created xsi:type="dcterms:W3CDTF">2015-05-24T09:37:20Z</dcterms:created>
  <dcterms:modified xsi:type="dcterms:W3CDTF">2015-06-09T07:51:09Z</dcterms:modified>
</cp:coreProperties>
</file>